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70" r:id="rId4"/>
  </p:sldMasterIdLst>
  <p:notesMasterIdLst>
    <p:notesMasterId r:id="rId17"/>
  </p:notesMasterIdLst>
  <p:sldIdLst>
    <p:sldId id="256" r:id="rId5"/>
    <p:sldId id="270" r:id="rId6"/>
    <p:sldId id="271" r:id="rId7"/>
    <p:sldId id="279" r:id="rId8"/>
    <p:sldId id="272" r:id="rId9"/>
    <p:sldId id="273" r:id="rId10"/>
    <p:sldId id="275" r:id="rId11"/>
    <p:sldId id="278" r:id="rId12"/>
    <p:sldId id="276" r:id="rId13"/>
    <p:sldId id="277" r:id="rId14"/>
    <p:sldId id="274" r:id="rId15"/>
    <p:sldId id="261" r:id="rId16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8"/>
      <p:bold r:id="rId19"/>
      <p:italic r:id="rId20"/>
      <p:boldItalic r:id="rId21"/>
    </p:embeddedFont>
    <p:embeddedFont>
      <p:font typeface="Barlow ExtraBold" panose="00000900000000000000" pitchFamily="2" charset="0"/>
      <p:bold r:id="rId22"/>
      <p:italic r:id="rId23"/>
      <p:boldItalic r:id="rId24"/>
    </p:embeddedFont>
    <p:embeddedFont>
      <p:font typeface="Barlow Medium" panose="00000600000000000000" pitchFamily="2" charset="0"/>
      <p:regular r:id="rId25"/>
      <p:bold r:id="rId26"/>
      <p:italic r:id="rId27"/>
      <p:boldItalic r:id="rId28"/>
    </p:embeddedFont>
    <p:embeddedFont>
      <p:font typeface="Barlow SemiBold" panose="00000700000000000000" pitchFamily="2" charset="0"/>
      <p:regular r:id="rId29"/>
      <p:bold r:id="rId30"/>
      <p:italic r:id="rId31"/>
      <p:bold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132"/>
    <a:srgbClr val="3B3B3C"/>
    <a:srgbClr val="F794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827EB9-9617-A17B-1D3A-519FE7EA57FD}" v="114" dt="2022-11-03T13:48:18.360"/>
    <p1510:client id="{1AC7A321-3777-A0D0-7FF7-9A734FF4A13A}" v="86" dt="2022-11-08T11:04:58.017"/>
    <p1510:client id="{2A57907B-36A4-1069-3B9B-56F0BE855BC1}" v="64" dt="2022-11-01T10:30:29.201"/>
    <p1510:client id="{40EC35EA-F751-B00C-4513-54EE5FE62856}" v="89" dt="2022-11-03T13:06:28.779"/>
    <p1510:client id="{51AD4DDF-D2FB-4E39-48D7-F27743C3C7F2}" v="255" dt="2022-11-02T13:06:57.963"/>
    <p1510:client id="{5AAEF1F4-5C67-AA69-4628-C04451869D2B}" v="119" dt="2022-11-07T10:19:55.769"/>
    <p1510:client id="{8A362CD1-90E4-81AD-B81D-4B5C232C9C64}" v="278" dt="2022-11-02T12:44:57.380"/>
    <p1510:client id="{A25A82A3-B95E-8DDE-D60F-DCE35EC4FA20}" v="117" dt="2022-11-10T07:56:18.537"/>
    <p1510:client id="{ADC42EC0-A3BD-F624-58D3-72D70531BE4F}" v="449" dt="2022-11-03T14:46:37.908"/>
    <p1510:client id="{CB05886A-C034-C109-A0EC-15E86832EEF2}" v="7" dt="2022-11-04T12:32:55.515"/>
    <p1510:client id="{FDB597C4-F852-374A-7EFB-DD67620CE2A7}" v="185" dt="2022-11-29T12:23:38.2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48"/>
  </p:normalViewPr>
  <p:slideViewPr>
    <p:cSldViewPr snapToGrid="0">
      <p:cViewPr varScale="1">
        <p:scale>
          <a:sx n="113" d="100"/>
          <a:sy n="113" d="100"/>
        </p:scale>
        <p:origin x="586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presProps" Target="pres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media/hdphoto1.wdp>
</file>

<file path=ppt/media/image1.png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7efc5a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7efc5a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3274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a7efc5a5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a7efc5a5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7efc5a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7efc5a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6921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7efc5a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7efc5a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4046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7efc5a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7efc5a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680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7efc5a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7efc5a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2472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7efc5a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7efc5a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9446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7efc5a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7efc5a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2050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7efc5a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7efc5a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2266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7efc5a5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7efc5a5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5345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54225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354295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686761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658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8716692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503682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67558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571086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717829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08371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4147259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948919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84083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redux-toolkit.js.org/rtk-query/overview" TargetMode="External"/><Relationship Id="rId4" Type="http://schemas.openxmlformats.org/officeDocument/2006/relationships/hyperlink" Target="https://www.npmjs.com/package/ngrx-rtk-query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redux.js.org/" TargetMode="External"/><Relationship Id="rId4" Type="http://schemas.openxmlformats.org/officeDocument/2006/relationships/hyperlink" Target="https://redux-toolkit.js.org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redux-toolkit.js.org/api/createAsyncThunk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redux-toolkit.js.org/api/createSlic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edux-toolkit.js.org/api/createAction" TargetMode="External"/><Relationship Id="rId11" Type="http://schemas.openxmlformats.org/officeDocument/2006/relationships/hyperlink" Target="https://github.com/reduxjs/reselect" TargetMode="External"/><Relationship Id="rId5" Type="http://schemas.openxmlformats.org/officeDocument/2006/relationships/hyperlink" Target="https://redux-toolkit.js.org/api/createReducer" TargetMode="External"/><Relationship Id="rId10" Type="http://schemas.openxmlformats.org/officeDocument/2006/relationships/hyperlink" Target="https://redux-toolkit.js.org/api/createSelector" TargetMode="External"/><Relationship Id="rId4" Type="http://schemas.openxmlformats.org/officeDocument/2006/relationships/hyperlink" Target="https://redux-toolkit.js.org/api/configureStore" TargetMode="External"/><Relationship Id="rId9" Type="http://schemas.openxmlformats.org/officeDocument/2006/relationships/hyperlink" Target="https://redux-toolkit.js.org/api/createEntityAdapt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redux-toolkit.js.org/rtk-query/overview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hyperlink" Target="https://redux-toolkit.js.org/rtk-query/api/setupListener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edux-toolkit.js.org/rtk-query/api/ApiProvider" TargetMode="External"/><Relationship Id="rId5" Type="http://schemas.openxmlformats.org/officeDocument/2006/relationships/hyperlink" Target="https://redux-toolkit.js.org/rtk-query/api/fetchBaseQuery" TargetMode="External"/><Relationship Id="rId4" Type="http://schemas.openxmlformats.org/officeDocument/2006/relationships/hyperlink" Target="https://redux-toolkit.js.org/rtk-query/api/createApi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typicode/json-server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951450"/>
            <a:ext cx="8520600" cy="16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RTK Query</a:t>
            </a:r>
            <a:endParaRPr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6055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rgbClr val="FFC132"/>
                </a:solidFill>
                <a:latin typeface="Barlow" panose="00000500000000000000" pitchFamily="2" charset="0"/>
              </a:rPr>
              <a:t>Redux Toolkit Query “From zero to hero”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rgbClr val="FFC132"/>
                </a:solidFill>
                <a:latin typeface="Barlow" panose="00000500000000000000" pitchFamily="2" charset="0"/>
              </a:rPr>
              <a:t>Ivanciu Alexandru - </a:t>
            </a:r>
            <a:r>
              <a:rPr lang="en-US" sz="1500" b="1" dirty="0" err="1">
                <a:solidFill>
                  <a:srgbClr val="FFC132"/>
                </a:solidFill>
                <a:latin typeface="Barlow" panose="00000500000000000000" pitchFamily="2" charset="0"/>
              </a:rPr>
              <a:t>Ivi</a:t>
            </a:r>
            <a:endParaRPr sz="1500" b="1" dirty="0">
              <a:solidFill>
                <a:srgbClr val="FFC132"/>
              </a:solidFill>
              <a:latin typeface="Barlow" panose="00000500000000000000" pitchFamily="2" charset="0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002" y="4586901"/>
            <a:ext cx="687826" cy="24382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 rot="10800000">
            <a:off x="7437000" y="3333000"/>
            <a:ext cx="1707000" cy="1810500"/>
          </a:xfrm>
          <a:prstGeom prst="diagStripe">
            <a:avLst>
              <a:gd name="adj" fmla="val 50256"/>
            </a:avLst>
          </a:prstGeom>
          <a:solidFill>
            <a:srgbClr val="F692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132"/>
              </a:solidFill>
            </a:endParaRPr>
          </a:p>
        </p:txBody>
      </p:sp>
      <p:sp>
        <p:nvSpPr>
          <p:cNvPr id="58" name="Google Shape;58;p13"/>
          <p:cNvSpPr/>
          <p:nvPr/>
        </p:nvSpPr>
        <p:spPr>
          <a:xfrm rot="10800000">
            <a:off x="6645600" y="2439300"/>
            <a:ext cx="2498400" cy="2704200"/>
          </a:xfrm>
          <a:prstGeom prst="diagStripe">
            <a:avLst>
              <a:gd name="adj" fmla="val 66708"/>
            </a:avLst>
          </a:prstGeom>
          <a:solidFill>
            <a:srgbClr val="FBAE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/>
          <p:nvPr/>
        </p:nvSpPr>
        <p:spPr>
          <a:xfrm rot="10800000">
            <a:off x="5814000" y="1545400"/>
            <a:ext cx="3330000" cy="3604800"/>
          </a:xfrm>
          <a:prstGeom prst="diagStripe">
            <a:avLst>
              <a:gd name="adj" fmla="val 74878"/>
            </a:avLst>
          </a:prstGeom>
          <a:solidFill>
            <a:srgbClr val="FFC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/>
          <p:nvPr/>
        </p:nvSpPr>
        <p:spPr>
          <a:xfrm rot="10800000">
            <a:off x="8275175" y="4224700"/>
            <a:ext cx="871800" cy="925500"/>
          </a:xfrm>
          <a:prstGeom prst="diagStripe">
            <a:avLst>
              <a:gd name="adj" fmla="val 0"/>
            </a:avLst>
          </a:prstGeom>
          <a:solidFill>
            <a:srgbClr val="F05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132"/>
              </a:solidFill>
            </a:endParaRPr>
          </a:p>
        </p:txBody>
      </p:sp>
      <p:cxnSp>
        <p:nvCxnSpPr>
          <p:cNvPr id="61" name="Google Shape;61;p13"/>
          <p:cNvCxnSpPr/>
          <p:nvPr/>
        </p:nvCxnSpPr>
        <p:spPr>
          <a:xfrm>
            <a:off x="1274150" y="4593600"/>
            <a:ext cx="0" cy="24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62;p13"/>
          <p:cNvSpPr txBox="1"/>
          <p:nvPr/>
        </p:nvSpPr>
        <p:spPr>
          <a:xfrm>
            <a:off x="1298525" y="4560450"/>
            <a:ext cx="3862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B7B7B7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May, 2023</a:t>
            </a:r>
            <a:endParaRPr sz="800" dirty="0">
              <a:solidFill>
                <a:srgbClr val="B7B7B7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204849"/>
            <a:ext cx="583649" cy="2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8768" y="132949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9D9D9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D9D9D9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7433" y="90856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13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FC13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4CCE7-2AD7-686C-34B2-4925153F3648}"/>
              </a:ext>
            </a:extLst>
          </p:cNvPr>
          <p:cNvSpPr txBox="1"/>
          <p:nvPr/>
        </p:nvSpPr>
        <p:spPr>
          <a:xfrm>
            <a:off x="230293" y="704426"/>
            <a:ext cx="86688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0" b="0" i="0" dirty="0">
                <a:solidFill>
                  <a:srgbClr val="FFC132"/>
                </a:solidFill>
                <a:effectLst/>
                <a:latin typeface="Barlow" panose="00000500000000000000" pitchFamily="2" charset="0"/>
              </a:rPr>
              <a:t>Q &amp; A</a:t>
            </a:r>
            <a:endParaRPr lang="en-US" sz="12000" dirty="0">
              <a:solidFill>
                <a:srgbClr val="FFC132"/>
              </a:solidFill>
              <a:latin typeface="Barlow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BB4DEB-ADB9-9DAA-64E6-235F3909230F}"/>
              </a:ext>
            </a:extLst>
          </p:cNvPr>
          <p:cNvSpPr txBox="1"/>
          <p:nvPr/>
        </p:nvSpPr>
        <p:spPr>
          <a:xfrm>
            <a:off x="930564" y="2936096"/>
            <a:ext cx="726833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rgbClr val="FFFFFF"/>
                </a:solidFill>
                <a:latin typeface="Barlow" panose="00000500000000000000" pitchFamily="2" charset="0"/>
              </a:rPr>
              <a:t>My questions / curiosities</a:t>
            </a:r>
            <a:endParaRPr lang="en-US" sz="5000" dirty="0"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346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204849"/>
            <a:ext cx="583649" cy="2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8768" y="132949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9D9D9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D9D9D9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7433" y="90856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13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FC13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4CCE7-2AD7-686C-34B2-4925153F3648}"/>
              </a:ext>
            </a:extLst>
          </p:cNvPr>
          <p:cNvSpPr txBox="1"/>
          <p:nvPr/>
        </p:nvSpPr>
        <p:spPr>
          <a:xfrm>
            <a:off x="230293" y="704426"/>
            <a:ext cx="86688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dirty="0">
                <a:solidFill>
                  <a:srgbClr val="FFC132"/>
                </a:solidFill>
                <a:latin typeface="Barlow" panose="00000500000000000000" pitchFamily="2" charset="0"/>
              </a:rPr>
              <a:t>I like React, but what about Angular?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368A3-D1E8-6A4A-CE71-3BC861DC973B}"/>
              </a:ext>
            </a:extLst>
          </p:cNvPr>
          <p:cNvSpPr txBox="1"/>
          <p:nvPr/>
        </p:nvSpPr>
        <p:spPr>
          <a:xfrm>
            <a:off x="230293" y="2689875"/>
            <a:ext cx="866887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i="0" u="none" strike="noStrike" dirty="0" err="1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ngrx</a:t>
            </a:r>
            <a:r>
              <a:rPr lang="en-US" sz="3000" b="1" i="0" u="none" strike="noStrike" dirty="0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</a:t>
            </a:r>
            <a:r>
              <a:rPr lang="en-US" sz="3000" b="1" i="0" u="none" strike="noStrike" dirty="0" err="1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rtk</a:t>
            </a:r>
            <a:r>
              <a:rPr lang="en-US" sz="3000" b="1" i="0" u="none" strike="noStrike" dirty="0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-query</a:t>
            </a:r>
            <a:r>
              <a:rPr lang="en-US" sz="3000" b="1" i="0" u="none" strike="noStrike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 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is a plugin to make RTK Query (</a:t>
            </a:r>
            <a:r>
              <a:rPr lang="en-US" sz="2400" b="1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including auto-generated hooks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) works in Angular applications with </a:t>
            </a:r>
            <a:r>
              <a:rPr lang="en-US" sz="2400" b="0" i="0" dirty="0" err="1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NgRx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!! Mix the power of RTK Query + </a:t>
            </a:r>
            <a:r>
              <a:rPr lang="en-US" sz="2400" b="0" i="0" dirty="0" err="1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NgRx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 + </a:t>
            </a:r>
            <a:r>
              <a:rPr lang="en-US" sz="2400" b="0" i="0" dirty="0" err="1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RxJS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 to achieve the same functionality as in the </a:t>
            </a:r>
            <a:r>
              <a:rPr lang="en-US" sz="2400" b="1" i="0" u="none" strike="noStrike" dirty="0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RTK Query guide with hooks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.</a:t>
            </a:r>
            <a:endParaRPr lang="en-US" sz="2400" b="1" i="0" u="none" strike="noStrike" dirty="0"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484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ctrTitle"/>
          </p:nvPr>
        </p:nvSpPr>
        <p:spPr>
          <a:xfrm>
            <a:off x="297625" y="1924950"/>
            <a:ext cx="8401200" cy="6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940" b="1" dirty="0">
                <a:solidFill>
                  <a:srgbClr val="FFC132"/>
                </a:solidFill>
                <a:latin typeface="Barlow"/>
                <a:ea typeface="Barlow"/>
                <a:cs typeface="Barlow"/>
                <a:sym typeface="Barlow"/>
              </a:rPr>
              <a:t>Thank You!</a:t>
            </a:r>
            <a:endParaRPr sz="3940" b="1" dirty="0">
              <a:solidFill>
                <a:srgbClr val="FFC13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1"/>
          </p:nvPr>
        </p:nvSpPr>
        <p:spPr>
          <a:xfrm>
            <a:off x="3725275" y="1617155"/>
            <a:ext cx="15459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9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May,  2 0 2 3</a:t>
            </a:r>
            <a:endParaRPr sz="900" b="1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0" name="Google Shape;110;p18"/>
          <p:cNvSpPr/>
          <p:nvPr/>
        </p:nvSpPr>
        <p:spPr>
          <a:xfrm rot="-5400000">
            <a:off x="58438" y="3381763"/>
            <a:ext cx="1707000" cy="1810500"/>
          </a:xfrm>
          <a:prstGeom prst="diagStripe">
            <a:avLst>
              <a:gd name="adj" fmla="val 50256"/>
            </a:avLst>
          </a:prstGeom>
          <a:solidFill>
            <a:srgbClr val="F692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132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-5400000">
            <a:off x="109588" y="2539213"/>
            <a:ext cx="2498400" cy="2704200"/>
          </a:xfrm>
          <a:prstGeom prst="diagStripe">
            <a:avLst>
              <a:gd name="adj" fmla="val 66708"/>
            </a:avLst>
          </a:prstGeom>
          <a:solidFill>
            <a:srgbClr val="FBAE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8"/>
          <p:cNvSpPr/>
          <p:nvPr/>
        </p:nvSpPr>
        <p:spPr>
          <a:xfrm rot="-5400000">
            <a:off x="137388" y="1673113"/>
            <a:ext cx="3330000" cy="3604800"/>
          </a:xfrm>
          <a:prstGeom prst="diagStripe">
            <a:avLst>
              <a:gd name="adj" fmla="val 74878"/>
            </a:avLst>
          </a:prstGeom>
          <a:solidFill>
            <a:srgbClr val="FFC1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8"/>
          <p:cNvSpPr/>
          <p:nvPr/>
        </p:nvSpPr>
        <p:spPr>
          <a:xfrm rot="-5400000">
            <a:off x="26838" y="4244838"/>
            <a:ext cx="871800" cy="925500"/>
          </a:xfrm>
          <a:prstGeom prst="diagStripe">
            <a:avLst>
              <a:gd name="adj" fmla="val 0"/>
            </a:avLst>
          </a:prstGeom>
          <a:solidFill>
            <a:srgbClr val="F05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132"/>
              </a:solidFill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5327" y="4586901"/>
            <a:ext cx="687826" cy="24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969471BF-A2EE-5A13-DFB1-5F627699E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039" y="16267"/>
            <a:ext cx="6816961" cy="5112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69;p14">
            <a:extLst>
              <a:ext uri="{FF2B5EF4-FFF2-40B4-BE49-F238E27FC236}">
                <a16:creationId xmlns:a16="http://schemas.microsoft.com/office/drawing/2014/main" id="{EC65E461-816F-E776-33C2-6CDFBC394DE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191302"/>
            <a:ext cx="583649" cy="2068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</p:pic>
      <p:sp>
        <p:nvSpPr>
          <p:cNvPr id="8" name="Google Shape;71;p14">
            <a:extLst>
              <a:ext uri="{FF2B5EF4-FFF2-40B4-BE49-F238E27FC236}">
                <a16:creationId xmlns:a16="http://schemas.microsoft.com/office/drawing/2014/main" id="{BE947BB4-DDE9-4CB3-C1A4-FADA83FA6FDC}"/>
              </a:ext>
            </a:extLst>
          </p:cNvPr>
          <p:cNvSpPr txBox="1"/>
          <p:nvPr/>
        </p:nvSpPr>
        <p:spPr>
          <a:xfrm>
            <a:off x="70663" y="83991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7941D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7941D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9" name="Google Shape;70;p14">
            <a:extLst>
              <a:ext uri="{FF2B5EF4-FFF2-40B4-BE49-F238E27FC236}">
                <a16:creationId xmlns:a16="http://schemas.microsoft.com/office/drawing/2014/main" id="{F37EAA77-C0C4-994F-0CB9-8EBCF71151C9}"/>
              </a:ext>
            </a:extLst>
          </p:cNvPr>
          <p:cNvSpPr txBox="1"/>
          <p:nvPr/>
        </p:nvSpPr>
        <p:spPr>
          <a:xfrm>
            <a:off x="468773" y="122140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tx1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tx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57A0BE-3D78-D6D7-E68A-C69AA0B2EDBD}"/>
              </a:ext>
            </a:extLst>
          </p:cNvPr>
          <p:cNvSpPr txBox="1"/>
          <p:nvPr/>
        </p:nvSpPr>
        <p:spPr>
          <a:xfrm>
            <a:off x="275747" y="986700"/>
            <a:ext cx="243547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latin typeface="Barlow" panose="00000500000000000000" pitchFamily="2" charset="0"/>
              </a:rPr>
              <a:t>What is</a:t>
            </a:r>
          </a:p>
          <a:p>
            <a:r>
              <a:rPr lang="en-US" sz="5000" dirty="0">
                <a:latin typeface="Barlow" panose="00000500000000000000" pitchFamily="2" charset="0"/>
              </a:rPr>
              <a:t>Redux?</a:t>
            </a:r>
          </a:p>
          <a:p>
            <a:r>
              <a:rPr lang="en-US" sz="5000" dirty="0">
                <a:latin typeface="Barlow" panose="00000500000000000000" pitchFamily="2" charset="0"/>
              </a:rPr>
              <a:t>How it</a:t>
            </a:r>
          </a:p>
          <a:p>
            <a:r>
              <a:rPr lang="en-US" sz="5000" dirty="0">
                <a:latin typeface="Barlow" panose="00000500000000000000" pitchFamily="2" charset="0"/>
              </a:rPr>
              <a:t>works?</a:t>
            </a:r>
          </a:p>
        </p:txBody>
      </p:sp>
      <p:pic>
        <p:nvPicPr>
          <p:cNvPr id="11" name="Google Shape;69;p14">
            <a:extLst>
              <a:ext uri="{FF2B5EF4-FFF2-40B4-BE49-F238E27FC236}">
                <a16:creationId xmlns:a16="http://schemas.microsoft.com/office/drawing/2014/main" id="{218E131B-03DF-03A2-DDDB-2C9808C46377}"/>
              </a:ext>
            </a:extLst>
          </p:cNvPr>
          <p:cNvPicPr preferRelativeResize="0"/>
          <p:nvPr/>
        </p:nvPicPr>
        <p:blipFill rotWithShape="1">
          <a:blip r:embed="rId4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 l="46391" r="-8889"/>
          <a:stretch/>
        </p:blipFill>
        <p:spPr>
          <a:xfrm>
            <a:off x="8586216" y="191302"/>
            <a:ext cx="365760" cy="2068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62265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204849"/>
            <a:ext cx="583649" cy="2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8768" y="132949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9D9D9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D9D9D9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7433" y="90856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13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FC13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4CCE7-2AD7-686C-34B2-4925153F3648}"/>
              </a:ext>
            </a:extLst>
          </p:cNvPr>
          <p:cNvSpPr txBox="1"/>
          <p:nvPr/>
        </p:nvSpPr>
        <p:spPr>
          <a:xfrm>
            <a:off x="331383" y="1110472"/>
            <a:ext cx="470654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dirty="0">
                <a:solidFill>
                  <a:srgbClr val="FFC132"/>
                </a:solidFill>
                <a:latin typeface="Barlow" panose="00000500000000000000" pitchFamily="2" charset="0"/>
              </a:rPr>
              <a:t>What is Redux Toolkit?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368A3-D1E8-6A4A-CE71-3BC861DC973B}"/>
              </a:ext>
            </a:extLst>
          </p:cNvPr>
          <p:cNvSpPr txBox="1"/>
          <p:nvPr/>
        </p:nvSpPr>
        <p:spPr>
          <a:xfrm>
            <a:off x="331383" y="3309568"/>
            <a:ext cx="86688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The </a:t>
            </a:r>
            <a:r>
              <a:rPr lang="en-US" sz="2400" b="1" i="0" dirty="0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Redux Toolkit</a:t>
            </a:r>
            <a:r>
              <a:rPr lang="en-US" sz="2400" b="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 package is intended to be the standard way to write 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Redux</a:t>
            </a:r>
            <a:r>
              <a:rPr lang="en-US" sz="2400" b="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 logic.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676F6B-2D9F-5259-5331-F3093F59504C}"/>
              </a:ext>
            </a:extLst>
          </p:cNvPr>
          <p:cNvSpPr txBox="1"/>
          <p:nvPr/>
        </p:nvSpPr>
        <p:spPr>
          <a:xfrm>
            <a:off x="230293" y="2709215"/>
            <a:ext cx="184731" cy="461665"/>
          </a:xfrm>
          <a:prstGeom prst="rect">
            <a:avLst/>
          </a:prstGeom>
          <a:noFill/>
        </p:spPr>
        <p:txBody>
          <a:bodyPr wrap="none" numCol="2" rtlCol="0">
            <a:spAutoFit/>
          </a:bodyPr>
          <a:lstStyle/>
          <a:p>
            <a:endParaRPr lang="en-US" sz="2400" dirty="0">
              <a:solidFill>
                <a:srgbClr val="FFFFFF"/>
              </a:solidFill>
              <a:latin typeface="Barlow" panose="00000500000000000000" pitchFamily="2" charset="0"/>
            </a:endParaRPr>
          </a:p>
        </p:txBody>
      </p:sp>
      <p:pic>
        <p:nvPicPr>
          <p:cNvPr id="1034" name="Picture 10" descr="Redux Toolkit: State management for the future - Andela">
            <a:extLst>
              <a:ext uri="{FF2B5EF4-FFF2-40B4-BE49-F238E27FC236}">
                <a16:creationId xmlns:a16="http://schemas.microsoft.com/office/drawing/2014/main" id="{687CB682-E0D3-9560-AA59-3D3433670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9451" y="1133984"/>
            <a:ext cx="3267744" cy="1633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04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204849"/>
            <a:ext cx="583649" cy="2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8768" y="132949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9D9D9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D9D9D9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7433" y="90856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13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FC13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4CCE7-2AD7-686C-34B2-4925153F3648}"/>
              </a:ext>
            </a:extLst>
          </p:cNvPr>
          <p:cNvSpPr txBox="1"/>
          <p:nvPr/>
        </p:nvSpPr>
        <p:spPr>
          <a:xfrm>
            <a:off x="230293" y="704426"/>
            <a:ext cx="86688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dirty="0">
                <a:solidFill>
                  <a:srgbClr val="FFC132"/>
                </a:solidFill>
                <a:latin typeface="Barlow" panose="00000500000000000000" pitchFamily="2" charset="0"/>
              </a:rPr>
              <a:t>Redux Toolkit APIs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676F6B-2D9F-5259-5331-F3093F59504C}"/>
              </a:ext>
            </a:extLst>
          </p:cNvPr>
          <p:cNvSpPr txBox="1"/>
          <p:nvPr/>
        </p:nvSpPr>
        <p:spPr>
          <a:xfrm>
            <a:off x="230293" y="1889656"/>
            <a:ext cx="7962116" cy="2785378"/>
          </a:xfrm>
          <a:prstGeom prst="rect">
            <a:avLst/>
          </a:prstGeom>
          <a:noFill/>
        </p:spPr>
        <p:txBody>
          <a:bodyPr wrap="none" numCol="2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b="0" i="0" u="sng" strike="noStrike" cap="none" normalizeH="0" dirty="0" err="1">
                <a:ln>
                  <a:noFill/>
                </a:ln>
                <a:solidFill>
                  <a:srgbClr val="FFFFFF"/>
                </a:solidFill>
                <a:effectLst/>
                <a:uFill>
                  <a:solidFill>
                    <a:srgbClr val="FFFFFF"/>
                  </a:solidFill>
                </a:uFill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configureStore</a:t>
            </a:r>
            <a:endParaRPr kumimoji="0" lang="en-US" altLang="en-US" sz="2400" b="0" i="0" u="sng" strike="noStrike" cap="none" normalizeH="0" dirty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FFFFFF"/>
                </a:solidFill>
              </a:uFill>
              <a:latin typeface="Barlow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createReducer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createAction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createSlice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createAsyncThunk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createEntityAdapter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The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createSelector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utility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 from the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Reselect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 library, re-exported for ease of use.</a:t>
            </a:r>
            <a:endParaRPr lang="en-US" sz="2400" dirty="0">
              <a:solidFill>
                <a:srgbClr val="FFFFFF"/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7358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204849"/>
            <a:ext cx="583649" cy="2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8768" y="132949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9D9D9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D9D9D9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7433" y="90856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13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FC13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4CCE7-2AD7-686C-34B2-4925153F3648}"/>
              </a:ext>
            </a:extLst>
          </p:cNvPr>
          <p:cNvSpPr txBox="1"/>
          <p:nvPr/>
        </p:nvSpPr>
        <p:spPr>
          <a:xfrm>
            <a:off x="230293" y="704426"/>
            <a:ext cx="86688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dirty="0">
                <a:solidFill>
                  <a:srgbClr val="FFC132"/>
                </a:solidFill>
                <a:latin typeface="Barlow" panose="00000500000000000000" pitchFamily="2" charset="0"/>
              </a:rPr>
              <a:t>What is RTK query?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368A3-D1E8-6A4A-CE71-3BC861DC973B}"/>
              </a:ext>
            </a:extLst>
          </p:cNvPr>
          <p:cNvSpPr txBox="1"/>
          <p:nvPr/>
        </p:nvSpPr>
        <p:spPr>
          <a:xfrm>
            <a:off x="230293" y="2104811"/>
            <a:ext cx="8668878" cy="2300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a powerful data fetching and caching tool.</a:t>
            </a:r>
          </a:p>
          <a:p>
            <a:pPr marL="342900" indent="-342900">
              <a:spcBef>
                <a:spcPts val="1800"/>
              </a:spcBef>
              <a:spcAft>
                <a:spcPts val="2400"/>
              </a:spcAft>
              <a:buFont typeface="Wingdings" panose="05000000000000000000" pitchFamily="2" charset="2"/>
              <a:buChar char="ü"/>
            </a:pPr>
            <a:r>
              <a:rPr lang="en-US" sz="240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an optional addon included in the Redux Toolkit package</a:t>
            </a:r>
          </a:p>
          <a:p>
            <a:pPr>
              <a:spcBef>
                <a:spcPts val="1500"/>
              </a:spcBef>
            </a:pPr>
            <a:r>
              <a:rPr lang="en-US" sz="2400" b="1" dirty="0">
                <a:solidFill>
                  <a:srgbClr val="FFFFFF"/>
                </a:solidFill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RTK Query</a:t>
            </a:r>
            <a:r>
              <a:rPr lang="en-US" sz="2400" b="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 functionality is built on top of the other APIs in Redux Toolkit.</a:t>
            </a:r>
          </a:p>
        </p:txBody>
      </p:sp>
    </p:spTree>
    <p:extLst>
      <p:ext uri="{BB962C8B-B14F-4D97-AF65-F5344CB8AC3E}">
        <p14:creationId xmlns:p14="http://schemas.microsoft.com/office/powerpoint/2010/main" val="1359345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204849"/>
            <a:ext cx="583649" cy="2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8768" y="132949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9D9D9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D9D9D9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7433" y="90856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13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FC13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4CCE7-2AD7-686C-34B2-4925153F3648}"/>
              </a:ext>
            </a:extLst>
          </p:cNvPr>
          <p:cNvSpPr txBox="1"/>
          <p:nvPr/>
        </p:nvSpPr>
        <p:spPr>
          <a:xfrm>
            <a:off x="230293" y="704426"/>
            <a:ext cx="86688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dirty="0">
                <a:solidFill>
                  <a:srgbClr val="FFC132"/>
                </a:solidFill>
                <a:latin typeface="Barlow" panose="00000500000000000000" pitchFamily="2" charset="0"/>
              </a:rPr>
              <a:t>Why RTK query?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368A3-D1E8-6A4A-CE71-3BC861DC973B}"/>
              </a:ext>
            </a:extLst>
          </p:cNvPr>
          <p:cNvSpPr txBox="1"/>
          <p:nvPr/>
        </p:nvSpPr>
        <p:spPr>
          <a:xfrm>
            <a:off x="230293" y="1779691"/>
            <a:ext cx="8668878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Tracking loading state in order to show UI spinners</a:t>
            </a:r>
          </a:p>
          <a:p>
            <a:pPr marL="342900" indent="-342900" algn="l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Avoiding duplicate requests for the same data</a:t>
            </a:r>
          </a:p>
          <a:p>
            <a:pPr marL="342900" indent="-342900" algn="l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Optimistic updates to make the UI feel faster</a:t>
            </a:r>
          </a:p>
          <a:p>
            <a:pPr marL="342900" indent="-342900" algn="l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rgbClr val="E3E3E3"/>
                </a:solidFill>
                <a:effectLst/>
                <a:latin typeface="Barlow" panose="00000500000000000000" pitchFamily="2" charset="0"/>
              </a:rPr>
              <a:t>Managing cache lifetimes as the user interacts with the UI</a:t>
            </a:r>
          </a:p>
        </p:txBody>
      </p:sp>
    </p:spTree>
    <p:extLst>
      <p:ext uri="{BB962C8B-B14F-4D97-AF65-F5344CB8AC3E}">
        <p14:creationId xmlns:p14="http://schemas.microsoft.com/office/powerpoint/2010/main" val="758444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204849"/>
            <a:ext cx="583649" cy="2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8768" y="132949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9D9D9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D9D9D9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7433" y="90856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13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FC13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4CCE7-2AD7-686C-34B2-4925153F3648}"/>
              </a:ext>
            </a:extLst>
          </p:cNvPr>
          <p:cNvSpPr txBox="1"/>
          <p:nvPr/>
        </p:nvSpPr>
        <p:spPr>
          <a:xfrm>
            <a:off x="230293" y="704426"/>
            <a:ext cx="86688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b="0" i="0" dirty="0">
                <a:solidFill>
                  <a:srgbClr val="FFC132"/>
                </a:solidFill>
                <a:effectLst/>
                <a:latin typeface="Barlow" panose="00000500000000000000" pitchFamily="2" charset="0"/>
              </a:rPr>
              <a:t>RTK Query APIs</a:t>
            </a:r>
            <a:endParaRPr lang="en-US" sz="5200" dirty="0">
              <a:solidFill>
                <a:srgbClr val="FFC132"/>
              </a:solidFill>
              <a:latin typeface="Barlow" panose="000005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368A3-D1E8-6A4A-CE71-3BC861DC973B}"/>
              </a:ext>
            </a:extLst>
          </p:cNvPr>
          <p:cNvSpPr txBox="1"/>
          <p:nvPr/>
        </p:nvSpPr>
        <p:spPr>
          <a:xfrm>
            <a:off x="237560" y="1810469"/>
            <a:ext cx="8661611" cy="135421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createApi</a:t>
            </a:r>
            <a:endParaRPr lang="en-US" sz="2000" b="0" i="0" dirty="0"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fetchBaseQuery</a:t>
            </a:r>
            <a:endParaRPr lang="en-US" sz="2000" b="0" i="0" dirty="0"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&lt;</a:t>
            </a:r>
            <a:r>
              <a:rPr lang="en-US" sz="2400" b="1" i="0" dirty="0" err="1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ApiProvider</a:t>
            </a:r>
            <a:r>
              <a:rPr lang="en-US" sz="2400" b="1" i="0" dirty="0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/&gt;</a:t>
            </a:r>
            <a:endParaRPr lang="en-US" sz="2000" b="0" i="0" dirty="0"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rgbClr val="FFFFFF"/>
                </a:solidFill>
                <a:effectLst/>
                <a:latin typeface="Barlow" panose="000005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setupListeners</a:t>
            </a:r>
            <a:endParaRPr lang="en-US" sz="2000" b="0" i="0" dirty="0">
              <a:solidFill>
                <a:srgbClr val="FFFFFF"/>
              </a:solidFill>
              <a:effectLst/>
              <a:latin typeface="Barlow" panose="00000500000000000000" pitchFamily="2" charset="0"/>
            </a:endParaRPr>
          </a:p>
        </p:txBody>
      </p:sp>
      <p:pic>
        <p:nvPicPr>
          <p:cNvPr id="2052" name="Picture 4" descr="Redux Toolkit download | SourceForge.net">
            <a:extLst>
              <a:ext uri="{FF2B5EF4-FFF2-40B4-BE49-F238E27FC236}">
                <a16:creationId xmlns:a16="http://schemas.microsoft.com/office/drawing/2014/main" id="{73B1A2A1-50C9-CE43-1D24-D5754340A7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" t="4328" b="7982"/>
          <a:stretch/>
        </p:blipFill>
        <p:spPr bwMode="auto">
          <a:xfrm>
            <a:off x="1588585" y="3347399"/>
            <a:ext cx="5237586" cy="1361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051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204849"/>
            <a:ext cx="583649" cy="2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8768" y="132949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9D9D9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D9D9D9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7433" y="90856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13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FC13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4CCE7-2AD7-686C-34B2-4925153F3648}"/>
              </a:ext>
            </a:extLst>
          </p:cNvPr>
          <p:cNvSpPr txBox="1"/>
          <p:nvPr/>
        </p:nvSpPr>
        <p:spPr>
          <a:xfrm>
            <a:off x="230293" y="704426"/>
            <a:ext cx="866887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b="0" i="0" dirty="0">
                <a:solidFill>
                  <a:srgbClr val="FFC132"/>
                </a:solidFill>
                <a:effectLst/>
                <a:latin typeface="Barlow" panose="00000500000000000000" pitchFamily="2" charset="0"/>
              </a:rPr>
              <a:t>Ok… to much documentation</a:t>
            </a:r>
          </a:p>
          <a:p>
            <a:r>
              <a:rPr lang="en-US" sz="5200" dirty="0">
                <a:solidFill>
                  <a:srgbClr val="FFC132"/>
                </a:solidFill>
                <a:latin typeface="Barlow" panose="00000500000000000000" pitchFamily="2" charset="0"/>
              </a:rPr>
              <a:t>Let’s start coding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368A3-D1E8-6A4A-CE71-3BC861DC973B}"/>
              </a:ext>
            </a:extLst>
          </p:cNvPr>
          <p:cNvSpPr txBox="1"/>
          <p:nvPr/>
        </p:nvSpPr>
        <p:spPr>
          <a:xfrm>
            <a:off x="331383" y="2746304"/>
            <a:ext cx="8668878" cy="143116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l">
              <a:spcBef>
                <a:spcPts val="1800"/>
              </a:spcBef>
              <a:buSzPct val="100000"/>
            </a:pPr>
            <a:r>
              <a:rPr lang="en-US" sz="2400" b="1" dirty="0">
                <a:solidFill>
                  <a:srgbClr val="FFFFFF"/>
                </a:solidFill>
                <a:latin typeface="Barlow" panose="00000500000000000000" pitchFamily="2" charset="0"/>
              </a:rPr>
              <a:t>BE</a:t>
            </a:r>
            <a:r>
              <a:rPr lang="en-US" sz="2400" dirty="0">
                <a:solidFill>
                  <a:srgbClr val="FFFFFF"/>
                </a:solidFill>
                <a:latin typeface="Barlow" panose="00000500000000000000" pitchFamily="2" charset="0"/>
              </a:rPr>
              <a:t> - I’ve created a JSON file and start a server using </a:t>
            </a:r>
            <a:r>
              <a:rPr lang="en-US" sz="2400" dirty="0" err="1">
                <a:solidFill>
                  <a:srgbClr val="FFFFFF"/>
                </a:solidFill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json</a:t>
            </a:r>
            <a:r>
              <a:rPr lang="en-US" sz="2400" dirty="0">
                <a:solidFill>
                  <a:srgbClr val="FFFFFF"/>
                </a:solidFill>
                <a:latin typeface="Barlow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-server</a:t>
            </a:r>
            <a:endParaRPr lang="en-US" sz="2400" dirty="0">
              <a:solidFill>
                <a:srgbClr val="FFFFFF"/>
              </a:solidFill>
              <a:latin typeface="Barlow" panose="00000500000000000000" pitchFamily="2" charset="0"/>
            </a:endParaRPr>
          </a:p>
          <a:p>
            <a:pPr algn="l">
              <a:spcBef>
                <a:spcPts val="1800"/>
              </a:spcBef>
              <a:buSzPct val="100000"/>
            </a:pPr>
            <a:r>
              <a:rPr lang="en-US" sz="2400" b="1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FE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 - </a:t>
            </a:r>
            <a:r>
              <a:rPr lang="en-US" sz="2400" b="0" i="0" dirty="0" err="1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npx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Barlow" panose="00000500000000000000" pitchFamily="2" charset="0"/>
              </a:rPr>
              <a:t> create-react-app my-app --template redux-typescript (Redux + TypeScript template)</a:t>
            </a:r>
          </a:p>
        </p:txBody>
      </p:sp>
    </p:spTree>
    <p:extLst>
      <p:ext uri="{BB962C8B-B14F-4D97-AF65-F5344CB8AC3E}">
        <p14:creationId xmlns:p14="http://schemas.microsoft.com/office/powerpoint/2010/main" val="557876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B3C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5522" y="204849"/>
            <a:ext cx="583649" cy="2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8768" y="132949"/>
            <a:ext cx="2375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D9D9D9"/>
                </a:solidFill>
                <a:latin typeface="Barlow Medium"/>
                <a:ea typeface="Barlow Medium"/>
                <a:cs typeface="Barlow Medium"/>
                <a:sym typeface="Barlow Medium"/>
              </a:rPr>
              <a:t>|   May, 2023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D9D9D9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77433" y="90856"/>
            <a:ext cx="50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C13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05</a:t>
            </a:r>
            <a:endParaRPr sz="1600" dirty="0">
              <a:solidFill>
                <a:srgbClr val="FFC13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4CCE7-2AD7-686C-34B2-4925153F3648}"/>
              </a:ext>
            </a:extLst>
          </p:cNvPr>
          <p:cNvSpPr txBox="1"/>
          <p:nvPr/>
        </p:nvSpPr>
        <p:spPr>
          <a:xfrm>
            <a:off x="230293" y="704426"/>
            <a:ext cx="86688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0" b="0" i="0" dirty="0">
                <a:solidFill>
                  <a:srgbClr val="FFC132"/>
                </a:solidFill>
                <a:effectLst/>
                <a:latin typeface="Barlow" panose="00000500000000000000" pitchFamily="2" charset="0"/>
              </a:rPr>
              <a:t>Q &amp; A</a:t>
            </a:r>
            <a:endParaRPr lang="en-US" sz="12000" dirty="0">
              <a:solidFill>
                <a:srgbClr val="FFC132"/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849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6259337060C345A2A236DAAF0B5B70" ma:contentTypeVersion="13" ma:contentTypeDescription="Create a new document." ma:contentTypeScope="" ma:versionID="7da2212735d0cf09c3f32df3dd0ed9e3">
  <xsd:schema xmlns:xsd="http://www.w3.org/2001/XMLSchema" xmlns:xs="http://www.w3.org/2001/XMLSchema" xmlns:p="http://schemas.microsoft.com/office/2006/metadata/properties" xmlns:ns2="eff88e92-ab57-413d-ac52-7647c17c49dd" xmlns:ns3="1d9274a0-c821-44d6-b044-a7f4ebff2616" targetNamespace="http://schemas.microsoft.com/office/2006/metadata/properties" ma:root="true" ma:fieldsID="731adda1022148e5a1aaab3faf54d85c" ns2:_="" ns3:_="">
    <xsd:import namespace="eff88e92-ab57-413d-ac52-7647c17c49dd"/>
    <xsd:import namespace="1d9274a0-c821-44d6-b044-a7f4ebff261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f88e92-ab57-413d-ac52-7647c17c49d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2ad8fc40-9dc9-43a7-9982-e6ef50e4814f}" ma:internalName="TaxCatchAll" ma:showField="CatchAllData" ma:web="eff88e92-ab57-413d-ac52-7647c17c49d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9274a0-c821-44d6-b044-a7f4ebff26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2b71d008-f6f4-4b6e-acb6-2d17be439fd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ff88e92-ab57-413d-ac52-7647c17c49dd" xsi:nil="true"/>
    <lcf76f155ced4ddcb4097134ff3c332f xmlns="1d9274a0-c821-44d6-b044-a7f4ebff261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858A536-8213-499F-A814-C963AB72BA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9DBE124-E81F-4E29-B4E2-63B912B8AF36}">
  <ds:schemaRefs>
    <ds:schemaRef ds:uri="1d9274a0-c821-44d6-b044-a7f4ebff2616"/>
    <ds:schemaRef ds:uri="eff88e92-ab57-413d-ac52-7647c17c49d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31DEE7D-12B7-41FC-8378-4F86FE0E8270}">
  <ds:schemaRefs>
    <ds:schemaRef ds:uri="1d9274a0-c821-44d6-b044-a7f4ebff2616"/>
    <ds:schemaRef ds:uri="eff88e92-ab57-413d-ac52-7647c17c49dd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7228</TotalTime>
  <Words>311</Words>
  <Application>Microsoft Office PowerPoint</Application>
  <PresentationFormat>On-screen Show (16:9)</PresentationFormat>
  <Paragraphs>63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Calibri Light</vt:lpstr>
      <vt:lpstr>Barlow SemiBold</vt:lpstr>
      <vt:lpstr>Barlow ExtraBold</vt:lpstr>
      <vt:lpstr>Arial</vt:lpstr>
      <vt:lpstr>Calibri</vt:lpstr>
      <vt:lpstr>Barlow Medium</vt:lpstr>
      <vt:lpstr>Wingdings</vt:lpstr>
      <vt:lpstr>Barlow</vt:lpstr>
      <vt:lpstr>Office Theme</vt:lpstr>
      <vt:lpstr>RTK Query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Quarter Main Title</dc:title>
  <cp:lastModifiedBy>Alexandru Ivanciu</cp:lastModifiedBy>
  <cp:revision>144</cp:revision>
  <dcterms:modified xsi:type="dcterms:W3CDTF">2023-05-05T18:54:54Z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0x0101001D6259337060C345A2A236DAAF0B5B70</vt:lpwstr>
  </property>
  <property fmtid="{D5CDD505-2E9C-101B-9397-08002B2CF9AE}" pid="3" name="MediaServiceImageTags">
    <vt:lpwstr/>
  </property>
</Properties>
</file>

<file path=docProps/thumbnail.jpeg>
</file>